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37463413" cy="21067713"/>
  <p:notesSz cx="6858000" cy="9144000"/>
  <p:defaultTextStyle>
    <a:defPPr>
      <a:defRPr lang="en-US"/>
    </a:defPPr>
    <a:lvl1pPr marL="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29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28" d="100"/>
          <a:sy n="28" d="100"/>
        </p:scale>
        <p:origin x="-888" y="600"/>
      </p:cViewPr>
      <p:guideLst>
        <p:guide orient="horz" pos="6636"/>
        <p:guide pos="1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E572-273E-E342-BA57-1D3E455AA8F7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5498-A554-1A45-BAB3-DC74E4AD6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762D-329D-9A4E-83D6-D1584186F6D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4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756" y="6544648"/>
            <a:ext cx="31843901" cy="4515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512" y="11938371"/>
            <a:ext cx="26224389" cy="5383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1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8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84548" y="2589575"/>
            <a:ext cx="34530082" cy="552247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4799" y="2589575"/>
            <a:ext cx="102985361" cy="552247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2" y="13537958"/>
            <a:ext cx="31843901" cy="4184282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2" y="8929397"/>
            <a:ext cx="31843901" cy="4608561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72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4460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1690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892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6150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338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70610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7840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4798" y="15103407"/>
            <a:ext cx="68754471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53657" y="15103407"/>
            <a:ext cx="68760973" cy="42710887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715853"/>
            <a:ext cx="16552847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1" y="6681196"/>
            <a:ext cx="16552847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5" y="4715853"/>
            <a:ext cx="16559349" cy="1965343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72300" indent="0">
              <a:buNone/>
              <a:defRPr sz="7300" b="1"/>
            </a:lvl2pPr>
            <a:lvl3pPr marL="3344601" indent="0">
              <a:buNone/>
              <a:defRPr sz="6600" b="1"/>
            </a:lvl3pPr>
            <a:lvl4pPr marL="5016901" indent="0">
              <a:buNone/>
              <a:defRPr sz="5900" b="1"/>
            </a:lvl4pPr>
            <a:lvl5pPr marL="6689202" indent="0">
              <a:buNone/>
              <a:defRPr sz="5900" b="1"/>
            </a:lvl5pPr>
            <a:lvl6pPr marL="8361502" indent="0">
              <a:buNone/>
              <a:defRPr sz="5900" b="1"/>
            </a:lvl6pPr>
            <a:lvl7pPr marL="10033803" indent="0">
              <a:buNone/>
              <a:defRPr sz="5900" b="1"/>
            </a:lvl7pPr>
            <a:lvl8pPr marL="11706103" indent="0">
              <a:buNone/>
              <a:defRPr sz="5900" b="1"/>
            </a:lvl8pPr>
            <a:lvl9pPr marL="13378404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5" y="6681196"/>
            <a:ext cx="16559349" cy="12138320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3" y="838807"/>
            <a:ext cx="12325205" cy="3569807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4" y="838809"/>
            <a:ext cx="20943089" cy="17980709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3" y="4408616"/>
            <a:ext cx="12325205" cy="14410902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1" y="14747399"/>
            <a:ext cx="22478048" cy="1741014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1" y="1882439"/>
            <a:ext cx="22478048" cy="12640628"/>
          </a:xfrm>
        </p:spPr>
        <p:txBody>
          <a:bodyPr/>
          <a:lstStyle>
            <a:lvl1pPr marL="0" indent="0">
              <a:buNone/>
              <a:defRPr sz="11700"/>
            </a:lvl1pPr>
            <a:lvl2pPr marL="1672300" indent="0">
              <a:buNone/>
              <a:defRPr sz="10200"/>
            </a:lvl2pPr>
            <a:lvl3pPr marL="3344601" indent="0">
              <a:buNone/>
              <a:defRPr sz="8800"/>
            </a:lvl3pPr>
            <a:lvl4pPr marL="5016901" indent="0">
              <a:buNone/>
              <a:defRPr sz="7300"/>
            </a:lvl4pPr>
            <a:lvl5pPr marL="6689202" indent="0">
              <a:buNone/>
              <a:defRPr sz="7300"/>
            </a:lvl5pPr>
            <a:lvl6pPr marL="8361502" indent="0">
              <a:buNone/>
              <a:defRPr sz="7300"/>
            </a:lvl6pPr>
            <a:lvl7pPr marL="10033803" indent="0">
              <a:buNone/>
              <a:defRPr sz="7300"/>
            </a:lvl7pPr>
            <a:lvl8pPr marL="11706103" indent="0">
              <a:buNone/>
              <a:defRPr sz="7300"/>
            </a:lvl8pPr>
            <a:lvl9pPr marL="13378404" indent="0">
              <a:buNone/>
              <a:defRPr sz="7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1" y="16488413"/>
            <a:ext cx="22478048" cy="2472529"/>
          </a:xfrm>
        </p:spPr>
        <p:txBody>
          <a:bodyPr/>
          <a:lstStyle>
            <a:lvl1pPr marL="0" indent="0">
              <a:buNone/>
              <a:defRPr sz="5100"/>
            </a:lvl1pPr>
            <a:lvl2pPr marL="1672300" indent="0">
              <a:buNone/>
              <a:defRPr sz="4400"/>
            </a:lvl2pPr>
            <a:lvl3pPr marL="3344601" indent="0">
              <a:buNone/>
              <a:defRPr sz="3700"/>
            </a:lvl3pPr>
            <a:lvl4pPr marL="5016901" indent="0">
              <a:buNone/>
              <a:defRPr sz="3300"/>
            </a:lvl4pPr>
            <a:lvl5pPr marL="6689202" indent="0">
              <a:buNone/>
              <a:defRPr sz="3300"/>
            </a:lvl5pPr>
            <a:lvl6pPr marL="8361502" indent="0">
              <a:buNone/>
              <a:defRPr sz="3300"/>
            </a:lvl6pPr>
            <a:lvl7pPr marL="10033803" indent="0">
              <a:buNone/>
              <a:defRPr sz="3300"/>
            </a:lvl7pPr>
            <a:lvl8pPr marL="11706103" indent="0">
              <a:buNone/>
              <a:defRPr sz="3300"/>
            </a:lvl8pPr>
            <a:lvl9pPr marL="13378404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1" y="4915801"/>
            <a:ext cx="33717072" cy="13903717"/>
          </a:xfrm>
          <a:prstGeom prst="rect">
            <a:avLst/>
          </a:prstGeom>
        </p:spPr>
        <p:txBody>
          <a:bodyPr vert="horz" lIns="334460" tIns="167230" rIns="334460" bIns="167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0B0F-9636-924A-A631-849AF9D445A9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79" y="19526650"/>
            <a:ext cx="8741463" cy="1121661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945A-5961-9346-B610-D79FD44E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2300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225" indent="-1254225" algn="l" defTabSz="1672300" rtl="0" eaLnBrk="1" latinLnBrk="0" hangingPunct="1">
        <a:spcBef>
          <a:spcPct val="20000"/>
        </a:spcBef>
        <a:buFont typeface="Arial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488" indent="-1045188" algn="l" defTabSz="1672300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751" indent="-836150" algn="l" defTabSz="167230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53052" indent="-836150" algn="l" defTabSz="1672300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25352" indent="-836150" algn="l" defTabSz="1672300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7652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699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42253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4554" indent="-836150" algn="l" defTabSz="16723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72300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446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16901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892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61502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38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706103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78404" algn="l" defTabSz="1672300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slide" Target="slide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18437" y="1254645"/>
            <a:ext cx="34768466" cy="5018567"/>
          </a:xfrm>
          <a:prstGeom prst="roundRect">
            <a:avLst>
              <a:gd name="adj" fmla="val 8224"/>
            </a:avLst>
          </a:prstGeom>
          <a:solidFill>
            <a:srgbClr val="429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09037"/>
            <a:endParaRPr lang="en-US" sz="5530">
              <a:solidFill>
                <a:srgbClr val="FFC000"/>
              </a:solidFill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3880019" y="1532247"/>
            <a:ext cx="29730357" cy="2125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FFD200"/>
                </a:solidFill>
              </a:rPr>
              <a:t>TITLE</a:t>
            </a:r>
            <a:endParaRPr lang="en-US" sz="7200" dirty="0">
              <a:solidFill>
                <a:srgbClr val="FFD2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884137" y="379971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Author’s Name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888253" y="4926246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baseline="30000" dirty="0" smtClean="0">
                <a:solidFill>
                  <a:prstClr val="white"/>
                </a:solidFill>
              </a:rPr>
              <a:t>Department name</a:t>
            </a:r>
            <a:endParaRPr lang="en-US" sz="4000" b="1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8440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6" name="Rounded Rectangle 5">
              <a:hlinkClick r:id="" action="ppaction://hlinkshowjump?jump=nextslide"/>
            </p:cNvPr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hlinkClick r:id="" action="ppaction://noaction"/>
            </p:cNvPr>
            <p:cNvSpPr txBox="1"/>
            <p:nvPr/>
          </p:nvSpPr>
          <p:spPr>
            <a:xfrm>
              <a:off x="1944933" y="7274582"/>
              <a:ext cx="7072276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Abstract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11" name="TextBox 10">
              <a:hlinkClick r:id="" action="ppaction://noaction"/>
            </p:cNvPr>
            <p:cNvSpPr txBox="1"/>
            <p:nvPr/>
          </p:nvSpPr>
          <p:spPr>
            <a:xfrm>
              <a:off x="1446027" y="8600408"/>
              <a:ext cx="8059479" cy="600164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Slide/poster size is 23.04X40.97 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Minimum font: 28pt (this may seem large, but at this poster size it’s not)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</a:rPr>
                <a:t>Recommended font Types: Calibri, Arial, Times New Roman</a:t>
              </a:r>
            </a:p>
            <a:p>
              <a:pPr marL="457200" lvl="0" indent="-457200">
                <a:buFont typeface="Arial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This is only a template. All content may be modified, except for slide dimensions</a:t>
              </a:r>
              <a:endParaRPr lang="en-US" sz="3200" dirty="0" smtClean="0">
                <a:solidFill>
                  <a:schemeClr val="bg1"/>
                </a:solidFill>
              </a:endParaRPr>
            </a:p>
            <a:p>
              <a:pPr marL="457200" lvl="0" indent="-457200">
                <a:buFont typeface="Arial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If you are creating your e-poster on a PC, please make sure to save your formulas as an image and embed it into your presentation or they will change on our Macs.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21436" y="7342185"/>
            <a:ext cx="8059479" cy="13340004"/>
            <a:chOff x="10221433" y="7342182"/>
            <a:chExt cx="8059479" cy="9662673"/>
          </a:xfrm>
          <a:solidFill>
            <a:srgbClr val="4293CC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10221433" y="7342182"/>
              <a:ext cx="8059479" cy="9662673"/>
              <a:chOff x="1446027" y="7179297"/>
              <a:chExt cx="8059479" cy="9662673"/>
            </a:xfrm>
            <a:grpFill/>
          </p:grpSpPr>
          <p:sp>
            <p:nvSpPr>
              <p:cNvPr id="15" name="Rounded Rectangle 14">
                <a:hlinkClick r:id="rId3" action="ppaction://hlinksldjump"/>
              </p:cNvPr>
              <p:cNvSpPr/>
              <p:nvPr/>
            </p:nvSpPr>
            <p:spPr>
              <a:xfrm>
                <a:off x="1446027" y="7179297"/>
                <a:ext cx="8059479" cy="9662673"/>
              </a:xfrm>
              <a:prstGeom prst="roundRect">
                <a:avLst>
                  <a:gd name="adj" fmla="val 82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09037"/>
                <a:endParaRPr lang="en-US" sz="553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>
                <a:hlinkClick r:id="" action="ppaction://noaction"/>
              </p:cNvPr>
              <p:cNvSpPr txBox="1"/>
              <p:nvPr/>
            </p:nvSpPr>
            <p:spPr>
              <a:xfrm>
                <a:off x="1627447" y="7307435"/>
                <a:ext cx="7467101" cy="6688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2809037"/>
                <a:r>
                  <a:rPr lang="en-US" sz="5400" b="1" dirty="0" smtClean="0">
                    <a:solidFill>
                      <a:srgbClr val="FFD200"/>
                    </a:solidFill>
                  </a:rPr>
                  <a:t>Material and Methods</a:t>
                </a:r>
                <a:endParaRPr lang="en-US" sz="5400" b="1" dirty="0">
                  <a:solidFill>
                    <a:srgbClr val="FFD20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3449957" y="11230626"/>
              <a:ext cx="985683" cy="5241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endParaRPr lang="en-US" sz="28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24432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42" name="Rounded Rectangle 41">
              <a:hlinkClick r:id="rId4" action="ppaction://hlinksldjump"/>
            </p:cNvPr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43" name="TextBox 42">
              <a:hlinkClick r:id="" action="ppaction://noaction"/>
            </p:cNvPr>
            <p:cNvSpPr txBox="1"/>
            <p:nvPr/>
          </p:nvSpPr>
          <p:spPr>
            <a:xfrm>
              <a:off x="1854223" y="7307434"/>
              <a:ext cx="7272307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Results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44" name="TextBox 43">
              <a:hlinkClick r:id="" action="ppaction://noaction"/>
            </p:cNvPr>
            <p:cNvSpPr txBox="1"/>
            <p:nvPr/>
          </p:nvSpPr>
          <p:spPr>
            <a:xfrm>
              <a:off x="1446027" y="8600408"/>
              <a:ext cx="80594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b="1" dirty="0" smtClean="0">
                  <a:solidFill>
                    <a:prstClr val="white"/>
                  </a:solidFill>
                </a:rPr>
                <a:t>Enter your results here</a:t>
              </a: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 smtClean="0">
                <a:solidFill>
                  <a:prstClr val="white"/>
                </a:solidFill>
              </a:endParaRP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027427" y="7342185"/>
            <a:ext cx="8059479" cy="13340004"/>
            <a:chOff x="1446027" y="7179297"/>
            <a:chExt cx="8059479" cy="9662673"/>
          </a:xfrm>
          <a:solidFill>
            <a:srgbClr val="4293CC"/>
          </a:solidFill>
        </p:grpSpPr>
        <p:sp>
          <p:nvSpPr>
            <p:cNvPr id="46" name="Rounded Rectangle 45"/>
            <p:cNvSpPr/>
            <p:nvPr/>
          </p:nvSpPr>
          <p:spPr>
            <a:xfrm>
              <a:off x="1446027" y="7179297"/>
              <a:ext cx="8059479" cy="9662673"/>
            </a:xfrm>
            <a:prstGeom prst="roundRect">
              <a:avLst>
                <a:gd name="adj" fmla="val 82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09037"/>
              <a:endParaRPr lang="en-US" sz="553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2803" y="7373141"/>
              <a:ext cx="7667132" cy="6688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5400" b="1" dirty="0" smtClean="0">
                  <a:solidFill>
                    <a:srgbClr val="FFD200"/>
                  </a:solidFill>
                </a:rPr>
                <a:t>Conclusion</a:t>
              </a:r>
              <a:endParaRPr lang="en-US" sz="5400" b="1" dirty="0">
                <a:solidFill>
                  <a:srgbClr val="FFD2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46027" y="8600408"/>
              <a:ext cx="80594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b="1" dirty="0" smtClean="0">
                  <a:solidFill>
                    <a:prstClr val="white"/>
                  </a:solidFill>
                </a:rPr>
                <a:t>Enter conclusion here</a:t>
              </a:r>
              <a:endParaRPr lang="en-US" sz="3200" b="1" dirty="0">
                <a:solidFill>
                  <a:prstClr val="white"/>
                </a:solidFill>
              </a:endParaRPr>
            </a:p>
            <a:p>
              <a:pPr defTabSz="2809037"/>
              <a:endParaRPr lang="en-US" sz="3200" b="1" dirty="0">
                <a:solidFill>
                  <a:prstClr val="white"/>
                </a:solidFill>
              </a:endParaRPr>
            </a:p>
            <a:p>
              <a:pPr marL="457200" indent="-457200" defTabSz="2809037">
                <a:buFont typeface="Arial" charset="0"/>
                <a:buChar char="•"/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Action Button: Home 52">
            <a:hlinkClick r:id="" action="ppaction://hlinkshowjump?jump=firstslide" highlightClick="1"/>
          </p:cNvPr>
          <p:cNvSpPr/>
          <p:nvPr/>
        </p:nvSpPr>
        <p:spPr>
          <a:xfrm>
            <a:off x="33578839" y="4825432"/>
            <a:ext cx="1142177" cy="1144984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3851" y="8763296"/>
            <a:ext cx="7264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How did you collect your data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What were the methods used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</a:rPr>
              <a:t>You can choose to have links here to further explain your materials or methods as well</a:t>
            </a:r>
          </a:p>
        </p:txBody>
      </p:sp>
      <p:sp>
        <p:nvSpPr>
          <p:cNvPr id="8" name="Rectangle 7">
            <a:hlinkClick r:id="" action="ppaction://hlinkshowjump?jump=nextslide"/>
          </p:cNvPr>
          <p:cNvSpPr/>
          <p:nvPr/>
        </p:nvSpPr>
        <p:spPr>
          <a:xfrm>
            <a:off x="1318438" y="7342185"/>
            <a:ext cx="8059482" cy="133400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0221436" y="7342185"/>
            <a:ext cx="8059479" cy="133400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19124432" y="7342185"/>
            <a:ext cx="8059479" cy="1334000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240244" y="19574192"/>
            <a:ext cx="17830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Headings to View More Information</a:t>
            </a:r>
            <a:endParaRPr lang="en-US" dirty="0"/>
          </a:p>
        </p:txBody>
      </p:sp>
      <p:pic>
        <p:nvPicPr>
          <p:cNvPr id="19" name="Picture 18" descr="PharmaSUG_2017_logo_172x125p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29" y="1799216"/>
            <a:ext cx="4888588" cy="35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Abstract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5468" y="4056261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Enter description of Graph/Image here </a:t>
            </a:r>
            <a:endParaRPr lang="en-US" sz="4000" b="1" dirty="0">
              <a:solidFill>
                <a:prstClr val="black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1414841" y="5557823"/>
            <a:ext cx="14119569" cy="9031936"/>
            <a:chOff x="1605332" y="507472"/>
            <a:chExt cx="14119569" cy="9031936"/>
          </a:xfrm>
        </p:grpSpPr>
        <p:grpSp>
          <p:nvGrpSpPr>
            <p:cNvPr id="165" name="Group 164"/>
            <p:cNvGrpSpPr/>
            <p:nvPr/>
          </p:nvGrpSpPr>
          <p:grpSpPr>
            <a:xfrm>
              <a:off x="6190087" y="507472"/>
              <a:ext cx="4915641" cy="3031991"/>
              <a:chOff x="3512332" y="800097"/>
              <a:chExt cx="2133600" cy="1528763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3750460" y="1033483"/>
                <a:ext cx="1521621" cy="494339"/>
                <a:chOff x="950119" y="3626663"/>
                <a:chExt cx="1521621" cy="549455"/>
              </a:xfrm>
            </p:grpSpPr>
            <p:cxnSp>
              <p:nvCxnSpPr>
                <p:cNvPr id="240" name="Elbow Connector 239"/>
                <p:cNvCxnSpPr/>
                <p:nvPr/>
              </p:nvCxnSpPr>
              <p:spPr>
                <a:xfrm flipV="1">
                  <a:off x="1538872" y="3626663"/>
                  <a:ext cx="914400" cy="304800"/>
                </a:xfrm>
                <a:prstGeom prst="bentConnector3">
                  <a:avLst>
                    <a:gd name="adj1" fmla="val -135"/>
                  </a:avLst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950119" y="4044159"/>
                  <a:ext cx="3853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tangle 241"/>
                <p:cNvSpPr/>
                <p:nvPr/>
              </p:nvSpPr>
              <p:spPr>
                <a:xfrm>
                  <a:off x="1335419" y="3927316"/>
                  <a:ext cx="1117853" cy="223204"/>
                </a:xfrm>
                <a:prstGeom prst="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endParaRPr lang="en-US" sz="5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3" name="TextBox 242"/>
                <p:cNvSpPr txBox="1"/>
                <p:nvPr/>
              </p:nvSpPr>
              <p:spPr>
                <a:xfrm>
                  <a:off x="2178847" y="3848394"/>
                  <a:ext cx="292893" cy="327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809037"/>
                  <a:r>
                    <a:rPr lang="en-US" sz="3200" b="1" dirty="0" smtClean="0">
                      <a:solidFill>
                        <a:prstClr val="white"/>
                      </a:solidFill>
                    </a:rPr>
                    <a:t>A</a:t>
                  </a:r>
                  <a:endParaRPr lang="en-US" sz="3200" b="1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3760785" y="1582651"/>
                <a:ext cx="1511296" cy="537728"/>
                <a:chOff x="960444" y="3626657"/>
                <a:chExt cx="1511296" cy="558803"/>
              </a:xfrm>
            </p:grpSpPr>
            <p:cxnSp>
              <p:nvCxnSpPr>
                <p:cNvPr id="236" name="Elbow Connector 235"/>
                <p:cNvCxnSpPr/>
                <p:nvPr/>
              </p:nvCxnSpPr>
              <p:spPr>
                <a:xfrm flipV="1">
                  <a:off x="1538872" y="3626657"/>
                  <a:ext cx="914400" cy="304800"/>
                </a:xfrm>
                <a:prstGeom prst="bentConnector3">
                  <a:avLst>
                    <a:gd name="adj1" fmla="val -135"/>
                  </a:avLst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960444" y="4044152"/>
                  <a:ext cx="38404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Rectangle 237"/>
                <p:cNvSpPr/>
                <p:nvPr/>
              </p:nvSpPr>
              <p:spPr>
                <a:xfrm>
                  <a:off x="1335419" y="3927309"/>
                  <a:ext cx="1117853" cy="223203"/>
                </a:xfrm>
                <a:prstGeom prst="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endParaRPr lang="en-US" sz="5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2178847" y="3879054"/>
                  <a:ext cx="292893" cy="306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2809037"/>
                  <a:r>
                    <a:rPr lang="en-US" sz="3200" b="1" dirty="0">
                      <a:solidFill>
                        <a:prstClr val="black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235" name="Oval 234"/>
              <p:cNvSpPr/>
              <p:nvPr/>
            </p:nvSpPr>
            <p:spPr>
              <a:xfrm>
                <a:off x="3512332" y="800097"/>
                <a:ext cx="2133600" cy="152876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809037"/>
                <a:endParaRPr lang="en-US" sz="4000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6" name="Straight Arrow Connector 165"/>
            <p:cNvCxnSpPr/>
            <p:nvPr/>
          </p:nvCxnSpPr>
          <p:spPr>
            <a:xfrm flipH="1">
              <a:off x="3978876" y="3300501"/>
              <a:ext cx="2634469" cy="12892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8637803" y="3782683"/>
              <a:ext cx="0" cy="98702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10717028" y="3300501"/>
              <a:ext cx="2633472" cy="12892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5918237" y="4589755"/>
              <a:ext cx="0" cy="49496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1396302" y="4589755"/>
              <a:ext cx="0" cy="49496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605332" y="5023987"/>
              <a:ext cx="3739697" cy="3750504"/>
              <a:chOff x="1542029" y="5938392"/>
              <a:chExt cx="3739697" cy="3750504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1542029" y="5938392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Rounded Rectangle 23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1542029" y="6571478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Rounded Rectangle 22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1542029" y="720456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8" name="Rounded Rectangle 227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1542029" y="7837650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Rounded Rectangle 225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1542029" y="8470665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" name="Rounded Rectangle 223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1542029" y="9103681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Rounded Rectangle 221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77" name="Group 176"/>
            <p:cNvGrpSpPr/>
            <p:nvPr/>
          </p:nvGrpSpPr>
          <p:grpSpPr>
            <a:xfrm>
              <a:off x="6826646" y="5023987"/>
              <a:ext cx="3739697" cy="3750504"/>
              <a:chOff x="6682264" y="6047099"/>
              <a:chExt cx="3739697" cy="3750504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6682264" y="6047099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Rounded Rectangle 21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682264" y="6680171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" name="Rounded Rectangle 21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6682264" y="7313243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Rounded Rectangle 20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6682264" y="8579387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Rounded Rectangle 207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6682264" y="9212388"/>
                <a:ext cx="3739697" cy="585215"/>
                <a:chOff x="3936066" y="4259547"/>
                <a:chExt cx="1828800" cy="326592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3936066" y="4437673"/>
                  <a:ext cx="1828800" cy="0"/>
                </a:xfrm>
                <a:prstGeom prst="line">
                  <a:avLst/>
                </a:prstGeom>
                <a:solidFill>
                  <a:srgbClr val="FFD200"/>
                </a:solidFill>
                <a:ln w="38100">
                  <a:solidFill>
                    <a:srgbClr val="FFD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Rounded Rectangle 205"/>
                <p:cNvSpPr/>
                <p:nvPr/>
              </p:nvSpPr>
              <p:spPr>
                <a:xfrm>
                  <a:off x="5331839" y="4259547"/>
                  <a:ext cx="335372" cy="326592"/>
                </a:xfrm>
                <a:prstGeom prst="roundRect">
                  <a:avLst/>
                </a:prstGeom>
                <a:solidFill>
                  <a:srgbClr val="FFD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 smtClean="0">
                      <a:solidFill>
                        <a:prstClr val="black"/>
                      </a:solidFill>
                    </a:rPr>
                    <a:t>G</a:t>
                  </a:r>
                  <a:endParaRPr lang="en-US" sz="28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6682264" y="7946315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Rounded Rectangle 20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  <p:grpSp>
          <p:nvGrpSpPr>
            <p:cNvPr id="178" name="Group 177"/>
            <p:cNvGrpSpPr/>
            <p:nvPr/>
          </p:nvGrpSpPr>
          <p:grpSpPr>
            <a:xfrm>
              <a:off x="11985204" y="5023987"/>
              <a:ext cx="3739697" cy="3753134"/>
              <a:chOff x="12059095" y="6103734"/>
              <a:chExt cx="3739697" cy="3753134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12059095" y="610373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Rounded Rectangle 195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12059095" y="673730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Rounded Rectangle 193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12059095" y="737087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Rounded Rectangle 191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12059095" y="800444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Rounded Rectangle 189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12059095" y="8638014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Rounded Rectangle 187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12059095" y="9271582"/>
                <a:ext cx="3739697" cy="585286"/>
                <a:chOff x="1571070" y="5938392"/>
                <a:chExt cx="3739697" cy="585286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1571070" y="6228074"/>
                  <a:ext cx="3739697" cy="0"/>
                </a:xfrm>
                <a:prstGeom prst="line">
                  <a:avLst/>
                </a:prstGeom>
                <a:ln w="38100">
                  <a:solidFill>
                    <a:srgbClr val="0053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Rounded Rectangle 185"/>
                <p:cNvSpPr/>
                <p:nvPr/>
              </p:nvSpPr>
              <p:spPr>
                <a:xfrm>
                  <a:off x="4424302" y="5938392"/>
                  <a:ext cx="684972" cy="585286"/>
                </a:xfrm>
                <a:prstGeom prst="roundRect">
                  <a:avLst/>
                </a:prstGeom>
                <a:solidFill>
                  <a:srgbClr val="0053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809037"/>
                  <a:r>
                    <a:rPr lang="en-US" sz="2800" b="1" dirty="0">
                      <a:solidFill>
                        <a:prstClr val="white"/>
                      </a:solidFill>
                    </a:rPr>
                    <a:t>A</a:t>
                  </a:r>
                </a:p>
              </p:txBody>
            </p:sp>
          </p:grpSp>
        </p:grpSp>
      </p:grpSp>
      <p:sp>
        <p:nvSpPr>
          <p:cNvPr id="244" name="Rectangle 243"/>
          <p:cNvSpPr/>
          <p:nvPr/>
        </p:nvSpPr>
        <p:spPr>
          <a:xfrm>
            <a:off x="1065468" y="16765688"/>
            <a:ext cx="1666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 charset="0"/>
              <a:buChar char="•"/>
            </a:pPr>
            <a:r>
              <a:rPr lang="en-US" sz="2800" b="1" kern="100" dirty="0" smtClean="0">
                <a:solidFill>
                  <a:prstClr val="black"/>
                </a:solidFill>
                <a:ea typeface="ＭＳ 明朝" charset="-128"/>
              </a:rPr>
              <a:t>Description of your graph or image here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9973702" y="9068742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Category 2 of </a:t>
            </a:r>
            <a:r>
              <a:rPr lang="en-US" sz="4000" b="1" dirty="0" err="1" smtClean="0">
                <a:solidFill>
                  <a:prstClr val="black"/>
                </a:solidFill>
              </a:rPr>
              <a:t>abstact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73702" y="10091041"/>
            <a:ext cx="15395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Explain abstract here.</a:t>
            </a:r>
            <a:endParaRPr lang="en-US" sz="2800" dirty="0">
              <a:solidFill>
                <a:prstClr val="black"/>
              </a:solidFill>
            </a:endParaRPr>
          </a:p>
          <a:p>
            <a:pPr defTabSz="2809037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973702" y="4056261"/>
            <a:ext cx="1526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</a:rPr>
              <a:t>Category 1 of abstract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973702" y="17330509"/>
            <a:ext cx="15656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nb-NO" sz="2800" b="1" dirty="0" smtClean="0">
                <a:solidFill>
                  <a:srgbClr val="000000"/>
                </a:solidFill>
              </a:rPr>
              <a:t>References: Enter </a:t>
            </a:r>
            <a:r>
              <a:rPr lang="nb-NO" sz="2800" b="1" dirty="0" err="1" smtClean="0">
                <a:solidFill>
                  <a:srgbClr val="000000"/>
                </a:solidFill>
              </a:rPr>
              <a:t>your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references</a:t>
            </a:r>
            <a:r>
              <a:rPr lang="nb-NO" sz="2800" b="1" dirty="0" smtClean="0">
                <a:solidFill>
                  <a:srgbClr val="000000"/>
                </a:solidFill>
              </a:rPr>
              <a:t> for </a:t>
            </a:r>
            <a:r>
              <a:rPr lang="nb-NO" sz="2800" b="1" dirty="0" err="1" smtClean="0">
                <a:solidFill>
                  <a:srgbClr val="000000"/>
                </a:solidFill>
              </a:rPr>
              <a:t>your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abstact</a:t>
            </a:r>
            <a:r>
              <a:rPr lang="nb-NO" sz="2800" b="1" dirty="0" smtClean="0">
                <a:solidFill>
                  <a:srgbClr val="000000"/>
                </a:solidFill>
              </a:rPr>
              <a:t> </a:t>
            </a:r>
            <a:r>
              <a:rPr lang="nb-NO" sz="2800" b="1" dirty="0" err="1" smtClean="0">
                <a:solidFill>
                  <a:srgbClr val="000000"/>
                </a:solidFill>
              </a:rPr>
              <a:t>here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9973702" y="5067791"/>
            <a:ext cx="15395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809037"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Explain abstract here.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3" name="Action Button: Back or Previous 92">
            <a:hlinkClick r:id="" action="ppaction://hlinkshowjump?jump=previousslide" highlightClick="1"/>
          </p:cNvPr>
          <p:cNvSpPr/>
          <p:nvPr/>
        </p:nvSpPr>
        <p:spPr>
          <a:xfrm>
            <a:off x="35059493" y="2181579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Material and Methods</a:t>
            </a:r>
            <a:endParaRPr lang="en-US" sz="6000" b="1" dirty="0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87616" y="5510542"/>
            <a:ext cx="9137961" cy="4869539"/>
            <a:chOff x="1625175" y="5275125"/>
            <a:chExt cx="9730392" cy="5080986"/>
          </a:xfrm>
        </p:grpSpPr>
        <p:pic>
          <p:nvPicPr>
            <p:cNvPr id="47" name="Picture 46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t="2321" r="5039" b="3183"/>
            <a:stretch/>
          </p:blipFill>
          <p:spPr>
            <a:xfrm>
              <a:off x="1625175" y="5929797"/>
              <a:ext cx="4297680" cy="44256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2" t="13820" r="10409" b="7110"/>
            <a:stretch/>
          </p:blipFill>
          <p:spPr>
            <a:xfrm>
              <a:off x="7059900" y="5929797"/>
              <a:ext cx="4295666" cy="4426314"/>
            </a:xfrm>
            <a:prstGeom prst="rect">
              <a:avLst/>
            </a:prstGeom>
            <a:ln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625176" y="5275125"/>
              <a:ext cx="4307708" cy="611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3200" dirty="0" err="1" smtClean="0">
                  <a:solidFill>
                    <a:prstClr val="black"/>
                  </a:solidFill>
                </a:rPr>
                <a:t>Fayoumi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9901" y="5275125"/>
              <a:ext cx="4295666" cy="611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3200" dirty="0" smtClean="0">
                  <a:solidFill>
                    <a:prstClr val="black"/>
                  </a:solidFill>
                </a:rPr>
                <a:t>Leghorn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0036933" y="5828372"/>
            <a:ext cx="16089531" cy="1101761"/>
            <a:chOff x="-594604" y="1355090"/>
            <a:chExt cx="9486190" cy="760709"/>
          </a:xfrm>
        </p:grpSpPr>
        <p:sp>
          <p:nvSpPr>
            <p:cNvPr id="119" name="TextBox 118"/>
            <p:cNvSpPr txBox="1"/>
            <p:nvPr/>
          </p:nvSpPr>
          <p:spPr>
            <a:xfrm>
              <a:off x="-594604" y="1355090"/>
              <a:ext cx="2132579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928471" y="1551276"/>
              <a:ext cx="1214446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71545" y="1551276"/>
              <a:ext cx="1428760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Sample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22" name="直接箭头连接符 16"/>
            <p:cNvCxnSpPr/>
            <p:nvPr/>
          </p:nvCxnSpPr>
          <p:spPr>
            <a:xfrm flipV="1">
              <a:off x="1537974" y="1895142"/>
              <a:ext cx="390497" cy="99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3" name="直接箭头连接符 17"/>
            <p:cNvCxnSpPr/>
            <p:nvPr/>
          </p:nvCxnSpPr>
          <p:spPr>
            <a:xfrm>
              <a:off x="3142917" y="1878016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4" name="直接箭头连接符 17"/>
            <p:cNvCxnSpPr/>
            <p:nvPr/>
          </p:nvCxnSpPr>
          <p:spPr>
            <a:xfrm>
              <a:off x="5000305" y="1876536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5429256" y="1356470"/>
              <a:ext cx="1428760" cy="4037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Sequencing</a:t>
              </a:r>
            </a:p>
          </p:txBody>
        </p:sp>
        <p:cxnSp>
          <p:nvCxnSpPr>
            <p:cNvPr id="126" name="直接箭头连接符 17"/>
            <p:cNvCxnSpPr/>
            <p:nvPr/>
          </p:nvCxnSpPr>
          <p:spPr>
            <a:xfrm>
              <a:off x="6857693" y="1893353"/>
              <a:ext cx="428628" cy="77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7286321" y="1712042"/>
              <a:ext cx="1605265" cy="40375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3200" b="1" kern="0" dirty="0" smtClean="0">
                  <a:solidFill>
                    <a:prstClr val="black"/>
                  </a:solidFill>
                </a:rPr>
                <a:t>Data analysis</a:t>
              </a:r>
              <a:endParaRPr lang="zh-CN" altLang="en-US" sz="3200" b="1" kern="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287616" y="4671989"/>
            <a:ext cx="1277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Materials description here and add picture below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920094" y="7595175"/>
            <a:ext cx="5160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defTabSz="2809037"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Description of image here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0036933" y="4671989"/>
            <a:ext cx="1434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Workflow (Use interactive images of materials used  or videos) 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0036930" y="11298758"/>
            <a:ext cx="408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Data Analysis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20036933" y="8040260"/>
            <a:ext cx="16056631" cy="2902841"/>
            <a:chOff x="20507534" y="7842545"/>
            <a:chExt cx="16056631" cy="2902841"/>
          </a:xfrm>
        </p:grpSpPr>
        <p:sp>
          <p:nvSpPr>
            <p:cNvPr id="179" name="TextBox 178"/>
            <p:cNvSpPr txBox="1"/>
            <p:nvPr/>
          </p:nvSpPr>
          <p:spPr>
            <a:xfrm>
              <a:off x="20507534" y="7842545"/>
              <a:ext cx="3617066" cy="58477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 defTabSz="2809037">
                <a:buFont typeface="Arial" charset="0"/>
                <a:buChar char="•"/>
              </a:pPr>
              <a:r>
                <a:rPr lang="en-US" sz="3200" dirty="0" smtClean="0">
                  <a:solidFill>
                    <a:prstClr val="black"/>
                  </a:solidFill>
                </a:rPr>
                <a:t>Samples</a:t>
              </a:r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59360" y="7842545"/>
              <a:ext cx="5390463" cy="2888054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84583" y="7842545"/>
              <a:ext cx="5379582" cy="2902841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</p:grpSp>
      <p:cxnSp>
        <p:nvCxnSpPr>
          <p:cNvPr id="5" name="Straight Arrow Connector 4"/>
          <p:cNvCxnSpPr>
            <a:stCxn id="119" idx="2"/>
            <a:endCxn id="179" idx="0"/>
          </p:cNvCxnSpPr>
          <p:nvPr/>
        </p:nvCxnSpPr>
        <p:spPr>
          <a:xfrm flipH="1">
            <a:off x="21845466" y="6413149"/>
            <a:ext cx="1" cy="162711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endCxn id="184" idx="0"/>
          </p:cNvCxnSpPr>
          <p:nvPr/>
        </p:nvCxnSpPr>
        <p:spPr>
          <a:xfrm>
            <a:off x="25462530" y="7187449"/>
            <a:ext cx="1721458" cy="85280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21" idx="2"/>
            <a:endCxn id="185" idx="0"/>
          </p:cNvCxnSpPr>
          <p:nvPr/>
        </p:nvCxnSpPr>
        <p:spPr>
          <a:xfrm>
            <a:off x="28314800" y="6697292"/>
            <a:ext cx="5088973" cy="134296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Action Button: Back or Previous 185">
            <a:hlinkClick r:id="rId6" action="ppaction://hlinksldjump" highlightClick="1"/>
          </p:cNvPr>
          <p:cNvSpPr/>
          <p:nvPr/>
        </p:nvSpPr>
        <p:spPr>
          <a:xfrm>
            <a:off x="35059493" y="2181579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06114" y="12144884"/>
            <a:ext cx="11773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Title of your 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7617" y="12006644"/>
            <a:ext cx="15584525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Insert Description of Materials and Methods here.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You can bullet point information or write in a long paragraph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The text box can be moved in any direction you see fit.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You can add less images and more text if you wish to.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If you have more information that will not fit into this page, you can hyperlink images to create larger version in a new slide or you can add more content by adding a navigational button leading to “next slide”.</a:t>
            </a:r>
          </a:p>
          <a:p>
            <a:pPr marL="571500" indent="-571500">
              <a:buFont typeface="Arial"/>
              <a:buChar char="•"/>
            </a:pPr>
            <a:endParaRPr lang="en-US" sz="4400" dirty="0"/>
          </a:p>
        </p:txBody>
      </p:sp>
      <p:sp>
        <p:nvSpPr>
          <p:cNvPr id="33" name="Action Button: Movie 32">
            <a:hlinkClick r:id="" action="ppaction://noaction" highlightClick="1"/>
          </p:cNvPr>
          <p:cNvSpPr/>
          <p:nvPr/>
        </p:nvSpPr>
        <p:spPr>
          <a:xfrm>
            <a:off x="23653999" y="13898880"/>
            <a:ext cx="9964611" cy="4800600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Results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5256987"/>
            <a:ext cx="16797382" cy="532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7947" r="7318" b="20617"/>
          <a:stretch/>
        </p:blipFill>
        <p:spPr>
          <a:xfrm>
            <a:off x="935665" y="13051798"/>
            <a:ext cx="16797382" cy="7664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5665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Figure 1. 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Description of figure one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665" y="10533936"/>
            <a:ext cx="1658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a. Description of graph a. b. Description of graph B</a:t>
            </a:r>
            <a:endParaRPr lang="en-US" sz="2800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665" y="12167440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Figure 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2. Description of figure two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58837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Table </a:t>
            </a:r>
            <a:r>
              <a:rPr lang="en-US" sz="4000" b="1" dirty="0">
                <a:solidFill>
                  <a:prstClr val="black"/>
                </a:solidFill>
                <a:ea typeface="Helvetica" charset="0"/>
                <a:cs typeface="Helvetica" charset="0"/>
              </a:rPr>
              <a:t>1</a:t>
            </a:r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.Title of table one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758838" y="5646813"/>
          <a:ext cx="16115415" cy="8934412"/>
        </p:xfrm>
        <a:graphic>
          <a:graphicData uri="http://schemas.openxmlformats.org/drawingml/2006/table">
            <a:tbl>
              <a:tblPr/>
              <a:tblGrid>
                <a:gridCol w="2624984"/>
                <a:gridCol w="3754727"/>
                <a:gridCol w="3056944"/>
                <a:gridCol w="3223083"/>
                <a:gridCol w="3455677"/>
              </a:tblGrid>
              <a:tr h="1301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Sample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Testable loci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Paternally preferred 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Maternally preferred ASE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52,651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4,252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2,192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56,314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4,730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2,329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51,099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4,529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FL_BR_S4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46,742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3,841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1,939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1,902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45,020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4,049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55,961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4,922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52,587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4,547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LF_BR_S4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55,108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4,197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2,129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2,068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28,247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2,893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1,504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25,970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2,634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1,305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34,616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3,597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1,877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FL_LV_S4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26,845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2,486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1,245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33,675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3,476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33,208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3,359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1,642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33,263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3,313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1,604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1,709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7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LF_LV_S4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26,861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2,333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1,178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1,155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58838" y="14981154"/>
            <a:ext cx="1611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Long </a:t>
            </a:r>
            <a:r>
              <a:rPr lang="en-US" sz="2800" dirty="0" err="1" smtClean="0">
                <a:solidFill>
                  <a:prstClr val="black"/>
                </a:solidFill>
                <a:ea typeface="Helvetica" charset="0"/>
                <a:cs typeface="Helvetica" charset="0"/>
              </a:rPr>
              <a:t>descruption</a:t>
            </a:r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 of table one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58838" y="17550493"/>
            <a:ext cx="1611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2809037">
              <a:buFont typeface="Arial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More information regarding results here</a:t>
            </a:r>
            <a:endParaRPr lang="en-US" sz="32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  <a:p>
            <a:pPr marL="457200" indent="-457200" algn="just" defTabSz="2809037">
              <a:buFont typeface="Arial" charset="0"/>
              <a:buChar char="•"/>
            </a:pPr>
            <a:endParaRPr lang="en-US" sz="3200" b="1" dirty="0" smtClean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6" name="Action Button: Back or Previous 15">
            <a:hlinkClick r:id="rId4" action="ppaction://hlinksldjump" highlightClick="1"/>
          </p:cNvPr>
          <p:cNvSpPr/>
          <p:nvPr/>
        </p:nvSpPr>
        <p:spPr>
          <a:xfrm>
            <a:off x="33047518" y="2222424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34189695" y="2222424"/>
            <a:ext cx="1142177" cy="1144984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 txBox="1">
            <a:spLocks/>
          </p:cNvSpPr>
          <p:nvPr/>
        </p:nvSpPr>
        <p:spPr>
          <a:xfrm>
            <a:off x="3888253" y="2183029"/>
            <a:ext cx="29730357" cy="984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809037" rtl="0" eaLnBrk="1" latinLnBrk="0" hangingPunct="1">
              <a:defRPr sz="36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04518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0903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13555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18074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022592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27110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831629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6147" algn="l" defTabSz="2809037" rtl="0" eaLnBrk="1" latinLnBrk="0" hangingPunct="1">
              <a:defRPr sz="5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Results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2930" r="15492" b="7624"/>
          <a:stretch/>
        </p:blipFill>
        <p:spPr>
          <a:xfrm>
            <a:off x="19138608" y="6236637"/>
            <a:ext cx="17346176" cy="14623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5665" y="436139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Figure 3. Title for figure three here 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5665" y="11297363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Table 2. Title for table two here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58837" y="4361396"/>
            <a:ext cx="1739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09037"/>
            <a:r>
              <a:rPr lang="en-US" sz="4000" b="1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Figure 3. Title for figure three here.</a:t>
            </a:r>
            <a:endParaRPr lang="en-US" sz="4000" b="1" dirty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65737" y="18466404"/>
            <a:ext cx="647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09037"/>
            <a:r>
              <a:rPr lang="en-US" sz="2800" dirty="0" smtClean="0">
                <a:solidFill>
                  <a:prstClr val="black"/>
                </a:solidFill>
                <a:ea typeface="Helvetica" charset="0"/>
                <a:cs typeface="Helvetica" charset="0"/>
              </a:rPr>
              <a:t>a. Description of image here </a:t>
            </a:r>
            <a:endParaRPr lang="en-US" altLang="zh-CN" sz="2800" dirty="0" smtClean="0">
              <a:solidFill>
                <a:prstClr val="black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16447"/>
              </p:ext>
            </p:extLst>
          </p:nvPr>
        </p:nvGraphicFramePr>
        <p:xfrm>
          <a:off x="935665" y="12973468"/>
          <a:ext cx="16161489" cy="5498861"/>
        </p:xfrm>
        <a:graphic>
          <a:graphicData uri="http://schemas.openxmlformats.org/drawingml/2006/table">
            <a:tbl>
              <a:tblPr/>
              <a:tblGrid>
                <a:gridCol w="5020793"/>
                <a:gridCol w="2785174"/>
                <a:gridCol w="2785174"/>
                <a:gridCol w="2785174"/>
                <a:gridCol w="2785174"/>
              </a:tblGrid>
              <a:tr h="440161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573">
                <a:tc>
                  <a:txBody>
                    <a:bodyPr/>
                    <a:lstStyle/>
                    <a:p>
                      <a:pPr marL="0" marR="0" indent="0" algn="ctr" defTabSz="28090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 with consistent preferred allele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SNPs with consistent preferred allele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2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4,492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2,439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3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4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5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6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7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40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Observed in 8 samples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33648" y="5355187"/>
            <a:ext cx="16363507" cy="5580673"/>
            <a:chOff x="733645" y="5482774"/>
            <a:chExt cx="16363507" cy="5580673"/>
          </a:xfrm>
        </p:grpSpPr>
        <p:pic>
          <p:nvPicPr>
            <p:cNvPr id="17" name="Picture 1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45" y="5482774"/>
              <a:ext cx="16363507" cy="5580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573079" y="9827189"/>
              <a:ext cx="240295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2809037"/>
              <a:r>
                <a:rPr lang="en-US" sz="2800" dirty="0" smtClean="0">
                  <a:solidFill>
                    <a:prstClr val="black"/>
                  </a:solidFill>
                </a:rPr>
                <a:t>FL_LV_S2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Action Button: Back or Previous 14">
            <a:hlinkClick r:id="rId4" action="ppaction://hlinksldjump" highlightClick="1"/>
          </p:cNvPr>
          <p:cNvSpPr/>
          <p:nvPr/>
        </p:nvSpPr>
        <p:spPr>
          <a:xfrm>
            <a:off x="33618610" y="2298362"/>
            <a:ext cx="1142177" cy="1144984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</TotalTime>
  <Words>579</Words>
  <Application>Microsoft Macintosh PowerPoint</Application>
  <PresentationFormat>Custom</PresentationFormat>
  <Paragraphs>204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ePB employee</dc:creator>
  <cp:lastModifiedBy>ePB employee</cp:lastModifiedBy>
  <cp:revision>15</cp:revision>
  <dcterms:created xsi:type="dcterms:W3CDTF">2016-08-10T21:31:28Z</dcterms:created>
  <dcterms:modified xsi:type="dcterms:W3CDTF">2016-11-30T17:40:31Z</dcterms:modified>
</cp:coreProperties>
</file>